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3"/>
  </p:notesMasterIdLst>
  <p:sldIdLst>
    <p:sldId id="257" r:id="rId2"/>
    <p:sldId id="258" r:id="rId3"/>
    <p:sldId id="260" r:id="rId4"/>
    <p:sldId id="261" r:id="rId5"/>
    <p:sldId id="263" r:id="rId6"/>
    <p:sldId id="264" r:id="rId7"/>
    <p:sldId id="259" r:id="rId8"/>
    <p:sldId id="265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8" autoAdjust="0"/>
    <p:restoredTop sz="68633" autoAdjust="0"/>
  </p:normalViewPr>
  <p:slideViewPr>
    <p:cSldViewPr>
      <p:cViewPr varScale="1">
        <p:scale>
          <a:sx n="62" d="100"/>
          <a:sy n="62" d="100"/>
        </p:scale>
        <p:origin x="-218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8" y="9588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70" d="100"/>
          <a:sy n="70" d="100"/>
        </p:scale>
        <p:origin x="-3246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95703F-ECBB-4D76-BCA6-610409EE4297}" type="datetimeFigureOut">
              <a:rPr lang="en-US" smtClean="0"/>
              <a:t>11/1/2011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F595CA-443E-40EC-A2FA-7C313AD71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9415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Alright everyone.  Read the words aloud with me as they appear on the screen.  These words should be familiar because they were your vocabulary words from last week.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F595CA-443E-40EC-A2FA-7C313AD71ED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5097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Recap </a:t>
            </a:r>
            <a:r>
              <a:rPr lang="en-US" dirty="0" smtClean="0">
                <a:solidFill>
                  <a:srgbClr val="FF0000"/>
                </a:solidFill>
              </a:rPr>
              <a:t>information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F595CA-443E-40EC-A2FA-7C313AD71ED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454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Explain </a:t>
            </a:r>
            <a:r>
              <a:rPr lang="en-US" dirty="0" smtClean="0">
                <a:solidFill>
                  <a:srgbClr val="0070C0"/>
                </a:solidFill>
              </a:rPr>
              <a:t>homework.  Ask for questions.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F595CA-443E-40EC-A2FA-7C313AD71ED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2305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So </a:t>
            </a:r>
            <a:r>
              <a:rPr lang="en-US" dirty="0" smtClean="0">
                <a:solidFill>
                  <a:srgbClr val="FF0000"/>
                </a:solidFill>
              </a:rPr>
              <a:t>today we are going to work on our word suffixes.  Lets read our learning outcomes aloud together.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F595CA-443E-40EC-A2FA-7C313AD71ED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0095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Can </a:t>
            </a:r>
            <a:r>
              <a:rPr lang="en-US" dirty="0" smtClean="0">
                <a:solidFill>
                  <a:srgbClr val="0070C0"/>
                </a:solidFill>
              </a:rPr>
              <a:t>I have a couple volunteers.  Ok, I need </a:t>
            </a:r>
            <a:r>
              <a:rPr lang="en-US" dirty="0" err="1" smtClean="0">
                <a:solidFill>
                  <a:srgbClr val="0070C0"/>
                </a:solidFill>
              </a:rPr>
              <a:t>xxxx</a:t>
            </a:r>
            <a:r>
              <a:rPr lang="en-US" dirty="0" smtClean="0">
                <a:solidFill>
                  <a:srgbClr val="0070C0"/>
                </a:solidFill>
              </a:rPr>
              <a:t> to march in place for 10 seconds, then stop.  I need zzzz to march in place without stopping.  Can anyone tell me what </a:t>
            </a:r>
            <a:r>
              <a:rPr lang="en-US" dirty="0" err="1" smtClean="0">
                <a:solidFill>
                  <a:srgbClr val="0070C0"/>
                </a:solidFill>
              </a:rPr>
              <a:t>xxxx</a:t>
            </a:r>
            <a:r>
              <a:rPr lang="en-US" dirty="0" smtClean="0">
                <a:solidFill>
                  <a:srgbClr val="0070C0"/>
                </a:solidFill>
              </a:rPr>
              <a:t> just did?  Can anyone tell me what zzzz is doing?</a:t>
            </a:r>
          </a:p>
          <a:p>
            <a:endParaRPr lang="en-US" b="1" dirty="0">
              <a:solidFill>
                <a:srgbClr val="0070C0"/>
              </a:solidFill>
            </a:endParaRPr>
          </a:p>
          <a:p>
            <a:r>
              <a:rPr lang="en-US" dirty="0" smtClean="0">
                <a:solidFill>
                  <a:srgbClr val="0070C0"/>
                </a:solidFill>
              </a:rPr>
              <a:t>Two more volunteers please.  Hand one volunteer a marker, hand other volunteer 2 markers.  What does </a:t>
            </a:r>
            <a:r>
              <a:rPr lang="en-US" dirty="0" err="1" smtClean="0">
                <a:solidFill>
                  <a:srgbClr val="0070C0"/>
                </a:solidFill>
              </a:rPr>
              <a:t>xxxx</a:t>
            </a:r>
            <a:r>
              <a:rPr lang="en-US" dirty="0" smtClean="0">
                <a:solidFill>
                  <a:srgbClr val="0070C0"/>
                </a:solidFill>
              </a:rPr>
              <a:t> have in her hand?  What does zzzz hand in her hand.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F595CA-443E-40EC-A2FA-7C313AD71ED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4398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So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for a quick review, we had been working on our suffixes.  Go over review.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F595CA-443E-40EC-A2FA-7C313AD71ED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0667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Let’s </a:t>
            </a:r>
            <a:r>
              <a:rPr lang="en-US" dirty="0" smtClean="0">
                <a:solidFill>
                  <a:srgbClr val="FF0000"/>
                </a:solidFill>
              </a:rPr>
              <a:t>look at our vocabulary words once again.  Who can tell me something about one of these bottom, yellow words.  Take answers until all yellow words have been addressed.</a:t>
            </a:r>
          </a:p>
          <a:p>
            <a:endParaRPr lang="en-US" b="1" dirty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0070C0"/>
                </a:solidFill>
              </a:rPr>
              <a:t>Now </a:t>
            </a:r>
            <a:r>
              <a:rPr lang="en-US" dirty="0" smtClean="0">
                <a:solidFill>
                  <a:srgbClr val="0070C0"/>
                </a:solidFill>
              </a:rPr>
              <a:t>we are going to do an activity with our vocab words.  I will draw a name, that person chooses a word.  Then I will draw another name, that person makes a sentence using the word.  I will draw a third name, that person creates an add-on sentence using another vocab word.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F595CA-443E-40EC-A2FA-7C313AD71ED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7409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Let’s </a:t>
            </a:r>
            <a:r>
              <a:rPr lang="en-US" dirty="0" smtClean="0">
                <a:solidFill>
                  <a:srgbClr val="0070C0"/>
                </a:solidFill>
              </a:rPr>
              <a:t>take a look at our review screen again.  We know words ending in -</a:t>
            </a:r>
            <a:r>
              <a:rPr lang="en-US" i="1" dirty="0" err="1" smtClean="0">
                <a:solidFill>
                  <a:srgbClr val="0070C0"/>
                </a:solidFill>
              </a:rPr>
              <a:t>ing</a:t>
            </a:r>
            <a:r>
              <a:rPr lang="en-US" i="1" dirty="0" smtClean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0070C0"/>
                </a:solidFill>
              </a:rPr>
              <a:t> are present tense, words ending in </a:t>
            </a:r>
            <a:r>
              <a:rPr lang="en-US" i="1" dirty="0" smtClean="0">
                <a:solidFill>
                  <a:srgbClr val="0070C0"/>
                </a:solidFill>
              </a:rPr>
              <a:t>–</a:t>
            </a:r>
            <a:r>
              <a:rPr lang="en-US" i="1" dirty="0" err="1" smtClean="0">
                <a:solidFill>
                  <a:srgbClr val="0070C0"/>
                </a:solidFill>
              </a:rPr>
              <a:t>ed</a:t>
            </a:r>
            <a:r>
              <a:rPr lang="en-US" dirty="0" smtClean="0">
                <a:solidFill>
                  <a:srgbClr val="0070C0"/>
                </a:solidFill>
              </a:rPr>
              <a:t> are past tense, and words ending with </a:t>
            </a:r>
            <a:r>
              <a:rPr lang="en-US" i="1" dirty="0" smtClean="0">
                <a:solidFill>
                  <a:srgbClr val="0070C0"/>
                </a:solidFill>
              </a:rPr>
              <a:t>–s</a:t>
            </a:r>
            <a:r>
              <a:rPr lang="en-US" dirty="0" smtClean="0">
                <a:solidFill>
                  <a:srgbClr val="0070C0"/>
                </a:solidFill>
              </a:rPr>
              <a:t> or   </a:t>
            </a:r>
            <a:r>
              <a:rPr lang="en-US" i="1" dirty="0" smtClean="0">
                <a:solidFill>
                  <a:srgbClr val="0070C0"/>
                </a:solidFill>
              </a:rPr>
              <a:t>–</a:t>
            </a:r>
            <a:r>
              <a:rPr lang="en-US" i="1" dirty="0" err="1" smtClean="0">
                <a:solidFill>
                  <a:srgbClr val="0070C0"/>
                </a:solidFill>
              </a:rPr>
              <a:t>es</a:t>
            </a:r>
            <a:r>
              <a:rPr lang="en-US" dirty="0" smtClean="0">
                <a:solidFill>
                  <a:srgbClr val="0070C0"/>
                </a:solidFill>
              </a:rPr>
              <a:t> are plural.  We have learned that we must add </a:t>
            </a:r>
            <a:r>
              <a:rPr lang="en-US" i="1" dirty="0" smtClean="0">
                <a:solidFill>
                  <a:srgbClr val="0070C0"/>
                </a:solidFill>
              </a:rPr>
              <a:t>–</a:t>
            </a:r>
            <a:r>
              <a:rPr lang="en-US" i="1" dirty="0" err="1" smtClean="0">
                <a:solidFill>
                  <a:srgbClr val="0070C0"/>
                </a:solidFill>
              </a:rPr>
              <a:t>es</a:t>
            </a:r>
            <a:r>
              <a:rPr lang="en-US" dirty="0" smtClean="0">
                <a:solidFill>
                  <a:srgbClr val="0070C0"/>
                </a:solidFill>
              </a:rPr>
              <a:t> to words ending with </a:t>
            </a:r>
            <a:r>
              <a:rPr lang="en-US" i="1" dirty="0" smtClean="0">
                <a:solidFill>
                  <a:srgbClr val="0070C0"/>
                </a:solidFill>
              </a:rPr>
              <a:t>–s</a:t>
            </a:r>
            <a:r>
              <a:rPr lang="en-US" dirty="0" smtClean="0">
                <a:solidFill>
                  <a:srgbClr val="0070C0"/>
                </a:solidFill>
              </a:rPr>
              <a:t> so that we do not make a snake sound.  Now we will look at a few other types of words that we must add</a:t>
            </a:r>
            <a:r>
              <a:rPr lang="en-US" i="1" dirty="0" smtClean="0">
                <a:solidFill>
                  <a:srgbClr val="0070C0"/>
                </a:solidFill>
              </a:rPr>
              <a:t> –</a:t>
            </a:r>
            <a:r>
              <a:rPr lang="en-US" i="1" dirty="0" err="1" smtClean="0">
                <a:solidFill>
                  <a:srgbClr val="0070C0"/>
                </a:solidFill>
              </a:rPr>
              <a:t>es</a:t>
            </a:r>
            <a:r>
              <a:rPr lang="en-US" dirty="0" smtClean="0">
                <a:solidFill>
                  <a:srgbClr val="0070C0"/>
                </a:solidFill>
              </a:rPr>
              <a:t> to instead of </a:t>
            </a:r>
            <a:r>
              <a:rPr lang="en-US" i="1" dirty="0" smtClean="0">
                <a:solidFill>
                  <a:srgbClr val="0070C0"/>
                </a:solidFill>
              </a:rPr>
              <a:t>–s</a:t>
            </a:r>
            <a:r>
              <a:rPr lang="en-US" dirty="0" smtClean="0">
                <a:solidFill>
                  <a:srgbClr val="0070C0"/>
                </a:solidFill>
              </a:rPr>
              <a:t>.</a:t>
            </a:r>
            <a:endParaRPr lang="en-US" b="1" i="1" dirty="0">
              <a:solidFill>
                <a:srgbClr val="0070C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F595CA-443E-40EC-A2FA-7C313AD71ED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0440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Once </a:t>
            </a:r>
            <a:r>
              <a:rPr lang="en-US" dirty="0" smtClean="0">
                <a:solidFill>
                  <a:srgbClr val="FF0000"/>
                </a:solidFill>
              </a:rPr>
              <a:t>again, read the words aloud with me as they appear on the screen.  Who can tell me about the bottom, yellow words?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F595CA-443E-40EC-A2FA-7C313AD71ED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7420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Read </a:t>
            </a:r>
            <a:r>
              <a:rPr lang="en-US" dirty="0" smtClean="0">
                <a:solidFill>
                  <a:srgbClr val="FF0000"/>
                </a:solidFill>
              </a:rPr>
              <a:t>sample statements and  point out how the different suffixes can change the meaning of the word.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F595CA-443E-40EC-A2FA-7C313AD71ED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4325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Read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sample statements and  point out how the different suffixes can change the meaning of the word.</a:t>
            </a:r>
            <a:endParaRPr lang="en-US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dirty="0" smtClean="0"/>
          </a:p>
          <a:p>
            <a:endParaRPr lang="en-US" dirty="0"/>
          </a:p>
          <a:p>
            <a:r>
              <a:rPr lang="en-US" b="1" dirty="0" smtClean="0">
                <a:solidFill>
                  <a:srgbClr val="0070C0"/>
                </a:solidFill>
              </a:rPr>
              <a:t>Group Activity:</a:t>
            </a:r>
            <a:r>
              <a:rPr lang="en-US" dirty="0" smtClean="0">
                <a:solidFill>
                  <a:srgbClr val="0070C0"/>
                </a:solidFill>
              </a:rPr>
              <a:t>  With your elbow partner, quietly work on filling in the vocabulary chart.  If you have questions, please raise your hand and </a:t>
            </a:r>
            <a:r>
              <a:rPr lang="en-US" dirty="0" smtClean="0">
                <a:solidFill>
                  <a:srgbClr val="0070C0"/>
                </a:solidFill>
              </a:rPr>
              <a:t>I</a:t>
            </a:r>
            <a:r>
              <a:rPr lang="en-US" baseline="0" dirty="0" smtClean="0">
                <a:solidFill>
                  <a:srgbClr val="0070C0"/>
                </a:solidFill>
              </a:rPr>
              <a:t> will come hel</a:t>
            </a:r>
            <a:r>
              <a:rPr lang="en-US" dirty="0" smtClean="0">
                <a:solidFill>
                  <a:srgbClr val="0070C0"/>
                </a:solidFill>
              </a:rPr>
              <a:t>p you.  </a:t>
            </a:r>
            <a:r>
              <a:rPr lang="en-US" dirty="0" smtClean="0">
                <a:solidFill>
                  <a:srgbClr val="0070C0"/>
                </a:solidFill>
              </a:rPr>
              <a:t>When you are done, raise your hand and </a:t>
            </a:r>
            <a:r>
              <a:rPr lang="en-US" dirty="0" smtClean="0">
                <a:solidFill>
                  <a:srgbClr val="0070C0"/>
                </a:solidFill>
              </a:rPr>
              <a:t>I will </a:t>
            </a:r>
            <a:r>
              <a:rPr lang="en-US" dirty="0" smtClean="0">
                <a:solidFill>
                  <a:srgbClr val="0070C0"/>
                </a:solidFill>
              </a:rPr>
              <a:t>come check your assignment.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F595CA-443E-40EC-A2FA-7C313AD71ED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6627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6BF78-FE46-4763-BCF0-E7BF77D6446C}" type="datetimeFigureOut">
              <a:rPr lang="en-US" smtClean="0"/>
              <a:t>11/1/2011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3F69-35F8-4DAF-9CDE-4EF64EF385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6BF78-FE46-4763-BCF0-E7BF77D6446C}" type="datetimeFigureOut">
              <a:rPr lang="en-US" smtClean="0"/>
              <a:t>11/1/2011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3F69-35F8-4DAF-9CDE-4EF64EF385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6BF78-FE46-4763-BCF0-E7BF77D6446C}" type="datetimeFigureOut">
              <a:rPr lang="en-US" smtClean="0"/>
              <a:t>11/1/2011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3F69-35F8-4DAF-9CDE-4EF64EF385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6BF78-FE46-4763-BCF0-E7BF77D6446C}" type="datetimeFigureOut">
              <a:rPr lang="en-US" smtClean="0"/>
              <a:t>11/1/2011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3F69-35F8-4DAF-9CDE-4EF64EF385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6BF78-FE46-4763-BCF0-E7BF77D6446C}" type="datetimeFigureOut">
              <a:rPr lang="en-US" smtClean="0"/>
              <a:t>11/1/2011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3F69-35F8-4DAF-9CDE-4EF64EF385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6BF78-FE46-4763-BCF0-E7BF77D6446C}" type="datetimeFigureOut">
              <a:rPr lang="en-US" smtClean="0"/>
              <a:t>11/1/2011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3F69-35F8-4DAF-9CDE-4EF64EF385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6BF78-FE46-4763-BCF0-E7BF77D6446C}" type="datetimeFigureOut">
              <a:rPr lang="en-US" smtClean="0"/>
              <a:t>11/1/2011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3F69-35F8-4DAF-9CDE-4EF64EF385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6BF78-FE46-4763-BCF0-E7BF77D6446C}" type="datetimeFigureOut">
              <a:rPr lang="en-US" smtClean="0"/>
              <a:t>11/1/2011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3F69-35F8-4DAF-9CDE-4EF64EF385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6BF78-FE46-4763-BCF0-E7BF77D6446C}" type="datetimeFigureOut">
              <a:rPr lang="en-US" smtClean="0"/>
              <a:t>11/1/2011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3F69-35F8-4DAF-9CDE-4EF64EF385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6BF78-FE46-4763-BCF0-E7BF77D6446C}" type="datetimeFigureOut">
              <a:rPr lang="en-US" smtClean="0"/>
              <a:t>11/1/2011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3F69-35F8-4DAF-9CDE-4EF64EF385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6BF78-FE46-4763-BCF0-E7BF77D6446C}" type="datetimeFigureOut">
              <a:rPr lang="en-US" smtClean="0"/>
              <a:t>11/1/2011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4743F69-35F8-4DAF-9CDE-4EF64EF38507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166BF78-FE46-4763-BCF0-E7BF77D6446C}" type="datetimeFigureOut">
              <a:rPr lang="en-US" smtClean="0"/>
              <a:t>11/1/2011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4743F69-35F8-4DAF-9CDE-4EF64EF38507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Vocabulary Words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4" spcCol="457200">
            <a:normAutofit/>
          </a:bodyPr>
          <a:lstStyle/>
          <a:p>
            <a:pPr marL="0" indent="0">
              <a:buNone/>
            </a:pPr>
            <a:r>
              <a:rPr lang="en-US" sz="2200" dirty="0">
                <a:solidFill>
                  <a:schemeClr val="tx2">
                    <a:lumMod val="50000"/>
                  </a:schemeClr>
                </a:solidFill>
              </a:rPr>
              <a:t>Line 1</a:t>
            </a:r>
            <a:r>
              <a:rPr lang="en-US" sz="2200" dirty="0" smtClean="0">
                <a:solidFill>
                  <a:schemeClr val="tx2">
                    <a:lumMod val="50000"/>
                  </a:schemeClr>
                </a:solidFill>
              </a:rPr>
              <a:t>:</a:t>
            </a:r>
          </a:p>
          <a:p>
            <a:pPr marL="0" indent="0">
              <a:buNone/>
            </a:pPr>
            <a:r>
              <a:rPr lang="en-US" sz="2200" dirty="0" smtClean="0"/>
              <a:t>asked</a:t>
            </a:r>
          </a:p>
          <a:p>
            <a:pPr marL="0" indent="0">
              <a:buNone/>
            </a:pPr>
            <a:r>
              <a:rPr lang="en-US" sz="2200" dirty="0" smtClean="0"/>
              <a:t>writing</a:t>
            </a:r>
          </a:p>
          <a:p>
            <a:pPr marL="0" indent="0">
              <a:buNone/>
            </a:pPr>
            <a:r>
              <a:rPr lang="en-US" sz="2200" dirty="0" smtClean="0"/>
              <a:t>rising</a:t>
            </a:r>
            <a:r>
              <a:rPr lang="en-US" sz="2200" dirty="0"/>
              <a:t>	</a:t>
            </a:r>
            <a:endParaRPr lang="en-US" sz="2200" dirty="0" smtClean="0"/>
          </a:p>
          <a:p>
            <a:pPr marL="0" indent="0">
              <a:buNone/>
            </a:pPr>
            <a:endParaRPr lang="en-US" sz="2200" dirty="0"/>
          </a:p>
          <a:p>
            <a:pPr marL="0" indent="0">
              <a:buNone/>
            </a:pPr>
            <a:r>
              <a:rPr lang="en-US" sz="2200" dirty="0" smtClean="0">
                <a:solidFill>
                  <a:srgbClr val="FFFF66"/>
                </a:solidFill>
              </a:rPr>
              <a:t>needed</a:t>
            </a:r>
            <a:endParaRPr lang="en-US" sz="2200" dirty="0" smtClean="0"/>
          </a:p>
          <a:p>
            <a:pPr marL="0" indent="0">
              <a:buNone/>
            </a:pPr>
            <a:endParaRPr lang="en-US" sz="2200" dirty="0"/>
          </a:p>
          <a:p>
            <a:pPr marL="0" indent="0">
              <a:buNone/>
            </a:pPr>
            <a:endParaRPr lang="en-US" sz="2200" dirty="0" smtClean="0"/>
          </a:p>
          <a:p>
            <a:pPr marL="0" indent="0">
              <a:buNone/>
            </a:pPr>
            <a:endParaRPr lang="en-US" sz="22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n-US" sz="22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sz="2200" dirty="0" smtClean="0">
                <a:solidFill>
                  <a:schemeClr val="tx2">
                    <a:lumMod val="50000"/>
                  </a:schemeClr>
                </a:solidFill>
              </a:rPr>
              <a:t>Line </a:t>
            </a:r>
            <a:r>
              <a:rPr lang="en-US" sz="2200" dirty="0">
                <a:solidFill>
                  <a:schemeClr val="tx2">
                    <a:lumMod val="50000"/>
                  </a:schemeClr>
                </a:solidFill>
              </a:rPr>
              <a:t>2</a:t>
            </a:r>
            <a:r>
              <a:rPr lang="en-US" sz="2200" dirty="0" smtClean="0">
                <a:solidFill>
                  <a:schemeClr val="tx2">
                    <a:lumMod val="50000"/>
                  </a:schemeClr>
                </a:solidFill>
              </a:rPr>
              <a:t>:</a:t>
            </a:r>
          </a:p>
          <a:p>
            <a:pPr marL="0" indent="0">
              <a:buNone/>
            </a:pPr>
            <a:r>
              <a:rPr lang="en-US" sz="2200" dirty="0" smtClean="0"/>
              <a:t>arrived</a:t>
            </a:r>
          </a:p>
          <a:p>
            <a:pPr marL="0" indent="0">
              <a:buNone/>
            </a:pPr>
            <a:r>
              <a:rPr lang="en-US" sz="2200" dirty="0" smtClean="0"/>
              <a:t>danced</a:t>
            </a:r>
          </a:p>
          <a:p>
            <a:pPr marL="0" indent="0">
              <a:buNone/>
            </a:pPr>
            <a:r>
              <a:rPr lang="en-US" sz="2200" dirty="0" smtClean="0"/>
              <a:t>sitting</a:t>
            </a:r>
            <a:r>
              <a:rPr lang="en-US" sz="2200" dirty="0"/>
              <a:t>	</a:t>
            </a:r>
            <a:endParaRPr lang="en-US" sz="2200" dirty="0" smtClean="0"/>
          </a:p>
          <a:p>
            <a:pPr marL="0" indent="0">
              <a:buNone/>
            </a:pPr>
            <a:endParaRPr lang="en-US" sz="2200" dirty="0" smtClean="0"/>
          </a:p>
          <a:p>
            <a:pPr marL="0" indent="0">
              <a:buNone/>
            </a:pPr>
            <a:r>
              <a:rPr lang="en-US" sz="2200" dirty="0">
                <a:solidFill>
                  <a:srgbClr val="FFFF66"/>
                </a:solidFill>
              </a:rPr>
              <a:t>setting</a:t>
            </a:r>
            <a:endParaRPr lang="en-US" sz="2200" dirty="0"/>
          </a:p>
          <a:p>
            <a:pPr marL="0" indent="0">
              <a:buNone/>
            </a:pPr>
            <a:endParaRPr lang="en-US" sz="2200" dirty="0" smtClean="0"/>
          </a:p>
          <a:p>
            <a:pPr marL="0" indent="0">
              <a:buNone/>
            </a:pPr>
            <a:endParaRPr lang="en-US" sz="22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n-US" sz="2200" dirty="0">
              <a:solidFill>
                <a:schemeClr val="tx2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n-US" sz="22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sz="2200" dirty="0" smtClean="0">
                <a:solidFill>
                  <a:schemeClr val="tx2">
                    <a:lumMod val="50000"/>
                  </a:schemeClr>
                </a:solidFill>
              </a:rPr>
              <a:t>Line </a:t>
            </a:r>
            <a:r>
              <a:rPr lang="en-US" sz="2200" dirty="0">
                <a:solidFill>
                  <a:schemeClr val="tx2">
                    <a:lumMod val="50000"/>
                  </a:schemeClr>
                </a:solidFill>
              </a:rPr>
              <a:t>3</a:t>
            </a:r>
            <a:r>
              <a:rPr lang="en-US" sz="2200" dirty="0" smtClean="0">
                <a:solidFill>
                  <a:schemeClr val="tx2">
                    <a:lumMod val="50000"/>
                  </a:schemeClr>
                </a:solidFill>
              </a:rPr>
              <a:t>:</a:t>
            </a:r>
          </a:p>
          <a:p>
            <a:pPr marL="0" indent="0">
              <a:buNone/>
            </a:pPr>
            <a:r>
              <a:rPr lang="en-US" sz="2200" dirty="0" smtClean="0"/>
              <a:t>decided</a:t>
            </a:r>
          </a:p>
          <a:p>
            <a:pPr marL="0" indent="0">
              <a:buNone/>
            </a:pPr>
            <a:r>
              <a:rPr lang="en-US" sz="2200" dirty="0" smtClean="0"/>
              <a:t>hours</a:t>
            </a:r>
          </a:p>
          <a:p>
            <a:pPr marL="0" indent="0">
              <a:buNone/>
            </a:pPr>
            <a:r>
              <a:rPr lang="en-US" sz="2200" dirty="0" smtClean="0"/>
              <a:t>trying</a:t>
            </a:r>
          </a:p>
          <a:p>
            <a:pPr marL="0" indent="0">
              <a:buNone/>
            </a:pPr>
            <a:endParaRPr lang="en-US" sz="2200" dirty="0"/>
          </a:p>
          <a:p>
            <a:pPr marL="0" indent="0">
              <a:buNone/>
            </a:pPr>
            <a:r>
              <a:rPr lang="en-US" sz="2200" dirty="0">
                <a:solidFill>
                  <a:srgbClr val="FFFF66"/>
                </a:solidFill>
              </a:rPr>
              <a:t>classes</a:t>
            </a:r>
            <a:endParaRPr lang="en-US" sz="2200" dirty="0"/>
          </a:p>
          <a:p>
            <a:pPr marL="0" indent="0">
              <a:buNone/>
            </a:pPr>
            <a:endParaRPr lang="en-US" sz="2200" dirty="0"/>
          </a:p>
          <a:p>
            <a:pPr marL="0" indent="0">
              <a:buNone/>
            </a:pPr>
            <a:endParaRPr lang="en-US" sz="2200" dirty="0"/>
          </a:p>
          <a:p>
            <a:pPr marL="0" indent="0">
              <a:buNone/>
            </a:pPr>
            <a:endParaRPr lang="en-US" sz="22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n-US" sz="22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sz="2200" dirty="0" smtClean="0">
                <a:solidFill>
                  <a:schemeClr val="tx2">
                    <a:lumMod val="50000"/>
                  </a:schemeClr>
                </a:solidFill>
              </a:rPr>
              <a:t>Line </a:t>
            </a:r>
            <a:r>
              <a:rPr lang="en-US" sz="2200" dirty="0">
                <a:solidFill>
                  <a:schemeClr val="tx2">
                    <a:lumMod val="50000"/>
                  </a:schemeClr>
                </a:solidFill>
              </a:rPr>
              <a:t>4</a:t>
            </a:r>
            <a:r>
              <a:rPr lang="en-US" sz="2200" dirty="0" smtClean="0">
                <a:solidFill>
                  <a:schemeClr val="tx2">
                    <a:lumMod val="50000"/>
                  </a:schemeClr>
                </a:solidFill>
              </a:rPr>
              <a:t>:</a:t>
            </a:r>
          </a:p>
          <a:p>
            <a:pPr marL="0" indent="0">
              <a:buNone/>
            </a:pPr>
            <a:r>
              <a:rPr lang="en-US" sz="2200" dirty="0"/>
              <a:t>curved</a:t>
            </a:r>
            <a:endParaRPr lang="en-US" sz="2200" dirty="0" smtClean="0"/>
          </a:p>
          <a:p>
            <a:pPr marL="0" indent="0">
              <a:buNone/>
            </a:pPr>
            <a:r>
              <a:rPr lang="en-US" sz="2200" dirty="0"/>
              <a:t>courses</a:t>
            </a:r>
            <a:endParaRPr lang="en-US" sz="2200" dirty="0" smtClean="0"/>
          </a:p>
          <a:p>
            <a:pPr marL="0" indent="0">
              <a:buNone/>
            </a:pPr>
            <a:r>
              <a:rPr lang="en-US" sz="2200" dirty="0" smtClean="0"/>
              <a:t>controlled</a:t>
            </a:r>
          </a:p>
          <a:p>
            <a:pPr marL="0" indent="0">
              <a:buNone/>
            </a:pPr>
            <a:endParaRPr lang="en-US" sz="2200" dirty="0">
              <a:solidFill>
                <a:srgbClr val="FFFF66"/>
              </a:solidFill>
            </a:endParaRPr>
          </a:p>
          <a:p>
            <a:pPr marL="0" indent="0">
              <a:buNone/>
            </a:pPr>
            <a:r>
              <a:rPr lang="en-US" sz="2200" dirty="0" smtClean="0">
                <a:solidFill>
                  <a:srgbClr val="FFFF66"/>
                </a:solidFill>
              </a:rPr>
              <a:t>markers</a:t>
            </a:r>
            <a:endParaRPr lang="en-US" sz="2200" dirty="0">
              <a:solidFill>
                <a:srgbClr val="FFFF66"/>
              </a:solidFill>
            </a:endParaRPr>
          </a:p>
          <a:p>
            <a:pPr marL="0" indent="0">
              <a:buNone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38965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0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1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2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3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5" end="3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029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rgbClr val="FFFF66"/>
                </a:solidFill>
              </a:rPr>
              <a:t>Present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FF66"/>
                </a:solidFill>
              </a:rPr>
              <a:t>tense</a:t>
            </a:r>
            <a:r>
              <a:rPr lang="en-US" dirty="0" smtClean="0"/>
              <a:t> words</a:t>
            </a:r>
          </a:p>
          <a:p>
            <a:pPr lvl="1"/>
            <a:r>
              <a:rPr lang="en-US" dirty="0" smtClean="0"/>
              <a:t>Words ending with </a:t>
            </a:r>
            <a:r>
              <a:rPr lang="en-US" dirty="0" err="1" smtClean="0">
                <a:solidFill>
                  <a:srgbClr val="FFFF66"/>
                </a:solidFill>
              </a:rPr>
              <a:t>ing</a:t>
            </a:r>
            <a:r>
              <a:rPr lang="en-US" dirty="0" smtClean="0"/>
              <a:t>.</a:t>
            </a:r>
          </a:p>
          <a:p>
            <a:pPr marL="667512" lvl="2" indent="0">
              <a:buNone/>
            </a:pPr>
            <a:endParaRPr lang="en-US" dirty="0"/>
          </a:p>
          <a:p>
            <a:r>
              <a:rPr lang="en-US" dirty="0" smtClean="0"/>
              <a:t>Creating </a:t>
            </a:r>
            <a:r>
              <a:rPr lang="en-US" dirty="0" smtClean="0">
                <a:solidFill>
                  <a:srgbClr val="FFFF66"/>
                </a:solidFill>
              </a:rPr>
              <a:t>past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FF66"/>
                </a:solidFill>
              </a:rPr>
              <a:t>tense</a:t>
            </a:r>
            <a:r>
              <a:rPr lang="en-US" dirty="0" smtClean="0"/>
              <a:t> words</a:t>
            </a:r>
          </a:p>
          <a:p>
            <a:pPr lvl="1"/>
            <a:r>
              <a:rPr lang="en-US" dirty="0" smtClean="0"/>
              <a:t>If a word ends with a silent </a:t>
            </a:r>
            <a:r>
              <a:rPr lang="en-US" dirty="0" smtClean="0">
                <a:solidFill>
                  <a:srgbClr val="FFFF66"/>
                </a:solidFill>
              </a:rPr>
              <a:t>e</a:t>
            </a:r>
            <a:r>
              <a:rPr lang="en-US" dirty="0" smtClean="0"/>
              <a:t>, then we drop the silent </a:t>
            </a:r>
            <a:r>
              <a:rPr lang="en-US" dirty="0" smtClean="0">
                <a:solidFill>
                  <a:srgbClr val="FFFF66"/>
                </a:solidFill>
              </a:rPr>
              <a:t>e</a:t>
            </a:r>
            <a:r>
              <a:rPr lang="en-US" dirty="0" smtClean="0"/>
              <a:t> and add </a:t>
            </a:r>
            <a:r>
              <a:rPr lang="en-US" dirty="0" smtClean="0">
                <a:solidFill>
                  <a:srgbClr val="FFFF66"/>
                </a:solidFill>
              </a:rPr>
              <a:t>ed</a:t>
            </a:r>
            <a:r>
              <a:rPr lang="en-US" dirty="0" smtClean="0"/>
              <a:t>.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Creating </a:t>
            </a:r>
            <a:r>
              <a:rPr lang="en-US" dirty="0" smtClean="0">
                <a:solidFill>
                  <a:srgbClr val="FFFF66"/>
                </a:solidFill>
              </a:rPr>
              <a:t>plural</a:t>
            </a:r>
            <a:r>
              <a:rPr lang="en-US" dirty="0" smtClean="0"/>
              <a:t> words</a:t>
            </a:r>
          </a:p>
          <a:p>
            <a:pPr lvl="1"/>
            <a:r>
              <a:rPr lang="en-US" dirty="0" smtClean="0"/>
              <a:t>If a word ends with </a:t>
            </a:r>
            <a:r>
              <a:rPr lang="en-US" dirty="0" smtClean="0">
                <a:solidFill>
                  <a:srgbClr val="FFFF66"/>
                </a:solidFill>
              </a:rPr>
              <a:t>s</a:t>
            </a:r>
            <a:r>
              <a:rPr lang="en-US" dirty="0" smtClean="0"/>
              <a:t>, we add </a:t>
            </a:r>
            <a:r>
              <a:rPr lang="en-US" dirty="0" err="1" smtClean="0">
                <a:solidFill>
                  <a:srgbClr val="FFFF66"/>
                </a:solidFill>
              </a:rPr>
              <a:t>es</a:t>
            </a:r>
            <a:r>
              <a:rPr lang="en-US" dirty="0" smtClean="0">
                <a:solidFill>
                  <a:srgbClr val="FFFF66"/>
                </a:solidFill>
              </a:rPr>
              <a:t> </a:t>
            </a:r>
            <a:r>
              <a:rPr lang="en-US" dirty="0" smtClean="0"/>
              <a:t>instead of </a:t>
            </a:r>
            <a:r>
              <a:rPr lang="en-US" dirty="0" smtClean="0">
                <a:solidFill>
                  <a:srgbClr val="FFFF66"/>
                </a:solidFill>
              </a:rPr>
              <a:t>s.</a:t>
            </a:r>
            <a:endParaRPr lang="en-US" dirty="0" smtClean="0"/>
          </a:p>
          <a:p>
            <a:pPr lvl="2"/>
            <a:r>
              <a:rPr lang="en-US" dirty="0" smtClean="0"/>
              <a:t>We don’t want to create a snake sound.</a:t>
            </a:r>
          </a:p>
          <a:p>
            <a:pPr lvl="2"/>
            <a:r>
              <a:rPr lang="en-US" dirty="0" smtClean="0">
                <a:solidFill>
                  <a:srgbClr val="92D050"/>
                </a:solidFill>
              </a:rPr>
              <a:t>If a word ends with </a:t>
            </a:r>
            <a:r>
              <a:rPr lang="en-US" dirty="0" err="1" smtClean="0">
                <a:solidFill>
                  <a:srgbClr val="FFFF66"/>
                </a:solidFill>
              </a:rPr>
              <a:t>sh</a:t>
            </a:r>
            <a:r>
              <a:rPr lang="en-US" dirty="0" smtClean="0">
                <a:solidFill>
                  <a:srgbClr val="FFFF66"/>
                </a:solidFill>
              </a:rPr>
              <a:t> </a:t>
            </a:r>
            <a:r>
              <a:rPr lang="en-US" dirty="0" smtClean="0">
                <a:solidFill>
                  <a:srgbClr val="92D050"/>
                </a:solidFill>
              </a:rPr>
              <a:t> </a:t>
            </a:r>
            <a:r>
              <a:rPr lang="en-US" dirty="0" err="1" smtClean="0">
                <a:solidFill>
                  <a:srgbClr val="FFFF66"/>
                </a:solidFill>
              </a:rPr>
              <a:t>ch</a:t>
            </a:r>
            <a:r>
              <a:rPr lang="en-US" dirty="0" smtClean="0">
                <a:solidFill>
                  <a:srgbClr val="92D050"/>
                </a:solidFill>
              </a:rPr>
              <a:t>, or </a:t>
            </a:r>
            <a:r>
              <a:rPr lang="en-US" dirty="0" smtClean="0">
                <a:solidFill>
                  <a:srgbClr val="FFFF66"/>
                </a:solidFill>
              </a:rPr>
              <a:t>x</a:t>
            </a:r>
            <a:r>
              <a:rPr lang="en-US" dirty="0" smtClean="0">
                <a:solidFill>
                  <a:srgbClr val="92D050"/>
                </a:solidFill>
              </a:rPr>
              <a:t>, we add </a:t>
            </a:r>
            <a:r>
              <a:rPr lang="en-US" dirty="0" err="1" smtClean="0">
                <a:solidFill>
                  <a:srgbClr val="FFFF66"/>
                </a:solidFill>
              </a:rPr>
              <a:t>es</a:t>
            </a:r>
            <a:r>
              <a:rPr lang="en-US" dirty="0" smtClean="0">
                <a:solidFill>
                  <a:srgbClr val="FFFF66"/>
                </a:solidFill>
              </a:rPr>
              <a:t> </a:t>
            </a:r>
            <a:r>
              <a:rPr lang="en-US" dirty="0" smtClean="0">
                <a:solidFill>
                  <a:srgbClr val="92D050"/>
                </a:solidFill>
              </a:rPr>
              <a:t>instead of </a:t>
            </a:r>
            <a:r>
              <a:rPr lang="en-US" dirty="0" smtClean="0">
                <a:solidFill>
                  <a:srgbClr val="FFFF66"/>
                </a:solidFill>
              </a:rPr>
              <a:t>s</a:t>
            </a:r>
            <a:r>
              <a:rPr lang="en-US" dirty="0" smtClean="0">
                <a:solidFill>
                  <a:srgbClr val="92D050"/>
                </a:solidFill>
              </a:rPr>
              <a:t>.</a:t>
            </a:r>
          </a:p>
          <a:p>
            <a:pPr marL="978408" lvl="3" indent="0">
              <a:buNone/>
            </a:pPr>
            <a:r>
              <a:rPr lang="en-US" dirty="0" smtClean="0">
                <a:solidFill>
                  <a:srgbClr val="92D050"/>
                </a:solidFill>
              </a:rPr>
              <a:t>	</a:t>
            </a:r>
            <a:r>
              <a:rPr lang="en-US" i="1" dirty="0" smtClean="0">
                <a:solidFill>
                  <a:srgbClr val="92D050"/>
                </a:solidFill>
              </a:rPr>
              <a:t>Example</a:t>
            </a:r>
            <a:r>
              <a:rPr lang="en-US" dirty="0" smtClean="0">
                <a:solidFill>
                  <a:srgbClr val="92D050"/>
                </a:solidFill>
              </a:rPr>
              <a:t>:  finish  -  finishes</a:t>
            </a:r>
          </a:p>
          <a:p>
            <a:pPr marL="978408" lvl="3" indent="0">
              <a:buNone/>
            </a:pPr>
            <a:r>
              <a:rPr lang="en-US" dirty="0" smtClean="0">
                <a:solidFill>
                  <a:srgbClr val="92D050"/>
                </a:solidFill>
              </a:rPr>
              <a:t>	</a:t>
            </a:r>
            <a:r>
              <a:rPr lang="en-US" i="1" dirty="0" smtClean="0">
                <a:solidFill>
                  <a:srgbClr val="92D050"/>
                </a:solidFill>
              </a:rPr>
              <a:t>Example:  </a:t>
            </a:r>
            <a:r>
              <a:rPr lang="en-US" dirty="0" smtClean="0">
                <a:solidFill>
                  <a:srgbClr val="92D050"/>
                </a:solidFill>
              </a:rPr>
              <a:t>ditch  -  ditches</a:t>
            </a:r>
          </a:p>
          <a:p>
            <a:pPr marL="978408" lvl="3" indent="0">
              <a:buNone/>
            </a:pPr>
            <a:r>
              <a:rPr lang="en-US" dirty="0" smtClean="0">
                <a:solidFill>
                  <a:srgbClr val="92D050"/>
                </a:solidFill>
              </a:rPr>
              <a:t>	</a:t>
            </a:r>
            <a:r>
              <a:rPr lang="en-US" i="1" dirty="0" smtClean="0">
                <a:solidFill>
                  <a:srgbClr val="92D050"/>
                </a:solidFill>
              </a:rPr>
              <a:t>Example:  </a:t>
            </a:r>
            <a:r>
              <a:rPr lang="en-US" dirty="0" smtClean="0">
                <a:solidFill>
                  <a:srgbClr val="92D050"/>
                </a:solidFill>
              </a:rPr>
              <a:t>mix  -  mixes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9919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“Inflectional Endings” (fill in the blank) worksheet</a:t>
            </a:r>
          </a:p>
          <a:p>
            <a:r>
              <a:rPr lang="en-US" dirty="0" smtClean="0"/>
              <a:t>4 sentences using words from vocabulary list</a:t>
            </a:r>
          </a:p>
          <a:p>
            <a:r>
              <a:rPr lang="en-US" dirty="0" smtClean="0"/>
              <a:t>Finish “Word Suffixes </a:t>
            </a:r>
            <a:r>
              <a:rPr lang="en-US" dirty="0" err="1" smtClean="0"/>
              <a:t>Cont</a:t>
            </a:r>
            <a:r>
              <a:rPr lang="en-US" dirty="0" smtClean="0"/>
              <a:t>” worksheet 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9607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Learning Outcomes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algn="l"/>
            <a:r>
              <a:rPr lang="en-US" dirty="0" smtClean="0"/>
              <a:t>1.2.2</a:t>
            </a:r>
          </a:p>
          <a:p>
            <a:pPr algn="l"/>
            <a:r>
              <a:rPr lang="en-US" dirty="0" smtClean="0"/>
              <a:t>We will have a better understanding of word and sentence meaning by gaining a clearer understanding of inflectional endings </a:t>
            </a:r>
            <a:r>
              <a:rPr lang="en-US" smtClean="0"/>
              <a:t>and suffixes.</a:t>
            </a:r>
            <a:endParaRPr lang="en-US" dirty="0" smtClean="0"/>
          </a:p>
          <a:p>
            <a:pPr algn="l"/>
            <a:endParaRPr lang="en-US" dirty="0"/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2462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They </a:t>
            </a:r>
            <a:r>
              <a:rPr lang="en-US" dirty="0" smtClean="0">
                <a:solidFill>
                  <a:srgbClr val="FFFF66"/>
                </a:solidFill>
              </a:rPr>
              <a:t>marched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They are </a:t>
            </a:r>
            <a:r>
              <a:rPr lang="en-US" dirty="0" smtClean="0">
                <a:solidFill>
                  <a:srgbClr val="FFFF66"/>
                </a:solidFill>
              </a:rPr>
              <a:t>marching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They have a </a:t>
            </a:r>
            <a:r>
              <a:rPr lang="en-US" dirty="0" smtClean="0">
                <a:solidFill>
                  <a:srgbClr val="FFFF66"/>
                </a:solidFill>
              </a:rPr>
              <a:t>marker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They have </a:t>
            </a:r>
            <a:r>
              <a:rPr lang="en-US" dirty="0" smtClean="0">
                <a:solidFill>
                  <a:srgbClr val="FFFF66"/>
                </a:solidFill>
              </a:rPr>
              <a:t>markers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3672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66"/>
                </a:solidFill>
              </a:rPr>
              <a:t>Present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FF66"/>
                </a:solidFill>
              </a:rPr>
              <a:t>tense</a:t>
            </a:r>
            <a:r>
              <a:rPr lang="en-US" dirty="0" smtClean="0"/>
              <a:t> words</a:t>
            </a:r>
          </a:p>
          <a:p>
            <a:pPr lvl="1"/>
            <a:r>
              <a:rPr lang="en-US" dirty="0" smtClean="0"/>
              <a:t>Words ending with </a:t>
            </a:r>
            <a:r>
              <a:rPr lang="en-US" dirty="0" err="1" smtClean="0">
                <a:solidFill>
                  <a:srgbClr val="FFFF66"/>
                </a:solidFill>
              </a:rPr>
              <a:t>ing</a:t>
            </a:r>
            <a:r>
              <a:rPr lang="en-US" dirty="0" smtClean="0"/>
              <a:t>.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Creating </a:t>
            </a:r>
            <a:r>
              <a:rPr lang="en-US" dirty="0" smtClean="0">
                <a:solidFill>
                  <a:srgbClr val="FFFF66"/>
                </a:solidFill>
              </a:rPr>
              <a:t>plural</a:t>
            </a:r>
            <a:r>
              <a:rPr lang="en-US" dirty="0" smtClean="0"/>
              <a:t> words (add an </a:t>
            </a:r>
            <a:r>
              <a:rPr lang="en-US" dirty="0" smtClean="0">
                <a:solidFill>
                  <a:srgbClr val="FFFF66"/>
                </a:solidFill>
              </a:rPr>
              <a:t>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If a word ends with </a:t>
            </a:r>
            <a:r>
              <a:rPr lang="en-US" dirty="0" smtClean="0">
                <a:solidFill>
                  <a:srgbClr val="FFFF66"/>
                </a:solidFill>
              </a:rPr>
              <a:t>s</a:t>
            </a:r>
            <a:r>
              <a:rPr lang="en-US" dirty="0" smtClean="0"/>
              <a:t>, we add </a:t>
            </a:r>
            <a:r>
              <a:rPr lang="en-US" dirty="0" err="1" smtClean="0">
                <a:solidFill>
                  <a:srgbClr val="FFFF66"/>
                </a:solidFill>
              </a:rPr>
              <a:t>es</a:t>
            </a:r>
            <a:r>
              <a:rPr lang="en-US" dirty="0" smtClean="0">
                <a:solidFill>
                  <a:srgbClr val="FFFF66"/>
                </a:solidFill>
              </a:rPr>
              <a:t> </a:t>
            </a:r>
            <a:r>
              <a:rPr lang="en-US" dirty="0" smtClean="0"/>
              <a:t>instead of </a:t>
            </a:r>
            <a:r>
              <a:rPr lang="en-US" dirty="0" smtClean="0">
                <a:solidFill>
                  <a:srgbClr val="FFFF66"/>
                </a:solidFill>
              </a:rPr>
              <a:t>s.</a:t>
            </a:r>
            <a:endParaRPr lang="en-US" dirty="0" smtClean="0"/>
          </a:p>
          <a:p>
            <a:pPr lvl="2"/>
            <a:r>
              <a:rPr lang="en-US" dirty="0" smtClean="0"/>
              <a:t>We don’t want to create a snake sound.</a:t>
            </a:r>
          </a:p>
          <a:p>
            <a:pPr lvl="2"/>
            <a:endParaRPr lang="en-US" dirty="0"/>
          </a:p>
          <a:p>
            <a:r>
              <a:rPr lang="en-US" dirty="0" smtClean="0"/>
              <a:t>Creating </a:t>
            </a:r>
            <a:r>
              <a:rPr lang="en-US" dirty="0" smtClean="0">
                <a:solidFill>
                  <a:srgbClr val="FFFF66"/>
                </a:solidFill>
              </a:rPr>
              <a:t>past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FF66"/>
                </a:solidFill>
              </a:rPr>
              <a:t>tense</a:t>
            </a:r>
            <a:r>
              <a:rPr lang="en-US" dirty="0" smtClean="0"/>
              <a:t> words (add </a:t>
            </a:r>
            <a:r>
              <a:rPr lang="en-US" dirty="0" err="1" smtClean="0">
                <a:solidFill>
                  <a:srgbClr val="FFFF66"/>
                </a:solidFill>
              </a:rPr>
              <a:t>ed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If a word ends with a silent </a:t>
            </a:r>
            <a:r>
              <a:rPr lang="en-US" dirty="0" smtClean="0">
                <a:solidFill>
                  <a:srgbClr val="FFFF66"/>
                </a:solidFill>
              </a:rPr>
              <a:t>e</a:t>
            </a:r>
            <a:r>
              <a:rPr lang="en-US" dirty="0" smtClean="0"/>
              <a:t>, then we drop the silent </a:t>
            </a:r>
            <a:r>
              <a:rPr lang="en-US" dirty="0" smtClean="0">
                <a:solidFill>
                  <a:srgbClr val="FFFF66"/>
                </a:solidFill>
              </a:rPr>
              <a:t>e</a:t>
            </a:r>
            <a:r>
              <a:rPr lang="en-US" dirty="0" smtClean="0"/>
              <a:t> and add </a:t>
            </a:r>
            <a:r>
              <a:rPr lang="en-US" dirty="0" smtClean="0">
                <a:solidFill>
                  <a:srgbClr val="FFFF66"/>
                </a:solidFill>
              </a:rPr>
              <a:t>ed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113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Vocabulary Words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4" spcCol="457200">
            <a:normAutofit/>
          </a:bodyPr>
          <a:lstStyle/>
          <a:p>
            <a:pPr marL="0" indent="0">
              <a:buNone/>
            </a:pPr>
            <a:r>
              <a:rPr lang="en-US" sz="2200" dirty="0">
                <a:solidFill>
                  <a:schemeClr val="tx2">
                    <a:lumMod val="50000"/>
                  </a:schemeClr>
                </a:solidFill>
              </a:rPr>
              <a:t>Line 1</a:t>
            </a:r>
            <a:r>
              <a:rPr lang="en-US" sz="2200" dirty="0" smtClean="0">
                <a:solidFill>
                  <a:schemeClr val="tx2">
                    <a:lumMod val="50000"/>
                  </a:schemeClr>
                </a:solidFill>
              </a:rPr>
              <a:t>:</a:t>
            </a:r>
          </a:p>
          <a:p>
            <a:pPr marL="0" indent="0">
              <a:buNone/>
            </a:pPr>
            <a:r>
              <a:rPr lang="en-US" sz="2200" dirty="0" smtClean="0"/>
              <a:t>asked</a:t>
            </a:r>
          </a:p>
          <a:p>
            <a:pPr marL="0" indent="0">
              <a:buNone/>
            </a:pPr>
            <a:r>
              <a:rPr lang="en-US" sz="2200" dirty="0" smtClean="0"/>
              <a:t>writing</a:t>
            </a:r>
          </a:p>
          <a:p>
            <a:pPr marL="0" indent="0">
              <a:buNone/>
            </a:pPr>
            <a:r>
              <a:rPr lang="en-US" sz="2200" dirty="0" smtClean="0"/>
              <a:t>rising</a:t>
            </a:r>
            <a:r>
              <a:rPr lang="en-US" sz="2200" dirty="0"/>
              <a:t>	</a:t>
            </a:r>
            <a:endParaRPr lang="en-US" sz="2200" dirty="0" smtClean="0"/>
          </a:p>
          <a:p>
            <a:pPr marL="0" indent="0">
              <a:buNone/>
            </a:pPr>
            <a:endParaRPr lang="en-US" sz="2200" dirty="0"/>
          </a:p>
          <a:p>
            <a:pPr marL="0" indent="0">
              <a:buNone/>
            </a:pPr>
            <a:r>
              <a:rPr lang="en-US" sz="2200" dirty="0" smtClean="0">
                <a:solidFill>
                  <a:srgbClr val="FFFF66"/>
                </a:solidFill>
              </a:rPr>
              <a:t>needed</a:t>
            </a:r>
            <a:endParaRPr lang="en-US" sz="2200" dirty="0" smtClean="0"/>
          </a:p>
          <a:p>
            <a:pPr marL="0" indent="0">
              <a:buNone/>
            </a:pPr>
            <a:endParaRPr lang="en-US" sz="2200" dirty="0"/>
          </a:p>
          <a:p>
            <a:pPr marL="0" indent="0">
              <a:buNone/>
            </a:pPr>
            <a:endParaRPr lang="en-US" sz="2200" dirty="0" smtClean="0"/>
          </a:p>
          <a:p>
            <a:pPr marL="0" indent="0">
              <a:buNone/>
            </a:pPr>
            <a:endParaRPr lang="en-US" sz="22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n-US" sz="22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sz="2200" dirty="0" smtClean="0">
                <a:solidFill>
                  <a:schemeClr val="tx2">
                    <a:lumMod val="50000"/>
                  </a:schemeClr>
                </a:solidFill>
              </a:rPr>
              <a:t>Line </a:t>
            </a:r>
            <a:r>
              <a:rPr lang="en-US" sz="2200" dirty="0">
                <a:solidFill>
                  <a:schemeClr val="tx2">
                    <a:lumMod val="50000"/>
                  </a:schemeClr>
                </a:solidFill>
              </a:rPr>
              <a:t>2</a:t>
            </a:r>
            <a:r>
              <a:rPr lang="en-US" sz="2200" dirty="0" smtClean="0">
                <a:solidFill>
                  <a:schemeClr val="tx2">
                    <a:lumMod val="50000"/>
                  </a:schemeClr>
                </a:solidFill>
              </a:rPr>
              <a:t>:</a:t>
            </a:r>
          </a:p>
          <a:p>
            <a:pPr marL="0" indent="0">
              <a:buNone/>
            </a:pPr>
            <a:r>
              <a:rPr lang="en-US" sz="2200" dirty="0" smtClean="0"/>
              <a:t>arrived</a:t>
            </a:r>
          </a:p>
          <a:p>
            <a:pPr marL="0" indent="0">
              <a:buNone/>
            </a:pPr>
            <a:r>
              <a:rPr lang="en-US" sz="2200" dirty="0" smtClean="0"/>
              <a:t>danced</a:t>
            </a:r>
          </a:p>
          <a:p>
            <a:pPr marL="0" indent="0">
              <a:buNone/>
            </a:pPr>
            <a:r>
              <a:rPr lang="en-US" sz="2200" dirty="0" smtClean="0"/>
              <a:t>sitting</a:t>
            </a:r>
            <a:r>
              <a:rPr lang="en-US" sz="2200" dirty="0"/>
              <a:t>	</a:t>
            </a:r>
            <a:endParaRPr lang="en-US" sz="2200" dirty="0" smtClean="0"/>
          </a:p>
          <a:p>
            <a:pPr marL="0" indent="0">
              <a:buNone/>
            </a:pPr>
            <a:endParaRPr lang="en-US" sz="2200" dirty="0" smtClean="0"/>
          </a:p>
          <a:p>
            <a:pPr marL="0" indent="0">
              <a:buNone/>
            </a:pPr>
            <a:r>
              <a:rPr lang="en-US" sz="2200" dirty="0">
                <a:solidFill>
                  <a:srgbClr val="FFFF66"/>
                </a:solidFill>
              </a:rPr>
              <a:t>setting</a:t>
            </a:r>
            <a:endParaRPr lang="en-US" sz="2200" dirty="0"/>
          </a:p>
          <a:p>
            <a:pPr marL="0" indent="0">
              <a:buNone/>
            </a:pPr>
            <a:endParaRPr lang="en-US" sz="2200" dirty="0" smtClean="0"/>
          </a:p>
          <a:p>
            <a:pPr marL="0" indent="0">
              <a:buNone/>
            </a:pPr>
            <a:endParaRPr lang="en-US" sz="22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n-US" sz="2200" dirty="0">
              <a:solidFill>
                <a:schemeClr val="tx2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n-US" sz="22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sz="2200" dirty="0" smtClean="0">
                <a:solidFill>
                  <a:schemeClr val="tx2">
                    <a:lumMod val="50000"/>
                  </a:schemeClr>
                </a:solidFill>
              </a:rPr>
              <a:t>Line </a:t>
            </a:r>
            <a:r>
              <a:rPr lang="en-US" sz="2200" dirty="0">
                <a:solidFill>
                  <a:schemeClr val="tx2">
                    <a:lumMod val="50000"/>
                  </a:schemeClr>
                </a:solidFill>
              </a:rPr>
              <a:t>3</a:t>
            </a:r>
            <a:r>
              <a:rPr lang="en-US" sz="2200" dirty="0" smtClean="0">
                <a:solidFill>
                  <a:schemeClr val="tx2">
                    <a:lumMod val="50000"/>
                  </a:schemeClr>
                </a:solidFill>
              </a:rPr>
              <a:t>:</a:t>
            </a:r>
          </a:p>
          <a:p>
            <a:pPr marL="0" indent="0">
              <a:buNone/>
            </a:pPr>
            <a:r>
              <a:rPr lang="en-US" sz="2200" dirty="0" smtClean="0"/>
              <a:t>decided</a:t>
            </a:r>
          </a:p>
          <a:p>
            <a:pPr marL="0" indent="0">
              <a:buNone/>
            </a:pPr>
            <a:r>
              <a:rPr lang="en-US" sz="2200" dirty="0" smtClean="0"/>
              <a:t>hours</a:t>
            </a:r>
          </a:p>
          <a:p>
            <a:pPr marL="0" indent="0">
              <a:buNone/>
            </a:pPr>
            <a:r>
              <a:rPr lang="en-US" sz="2200" dirty="0" smtClean="0"/>
              <a:t>trying</a:t>
            </a:r>
          </a:p>
          <a:p>
            <a:pPr marL="0" indent="0">
              <a:buNone/>
            </a:pPr>
            <a:endParaRPr lang="en-US" sz="2200" dirty="0"/>
          </a:p>
          <a:p>
            <a:pPr marL="0" indent="0">
              <a:buNone/>
            </a:pPr>
            <a:r>
              <a:rPr lang="en-US" sz="2200" dirty="0">
                <a:solidFill>
                  <a:srgbClr val="FFFF66"/>
                </a:solidFill>
              </a:rPr>
              <a:t>classes</a:t>
            </a:r>
            <a:endParaRPr lang="en-US" sz="2200" dirty="0"/>
          </a:p>
          <a:p>
            <a:pPr marL="0" indent="0">
              <a:buNone/>
            </a:pPr>
            <a:endParaRPr lang="en-US" sz="2200" dirty="0"/>
          </a:p>
          <a:p>
            <a:pPr marL="0" indent="0">
              <a:buNone/>
            </a:pPr>
            <a:endParaRPr lang="en-US" sz="2200" dirty="0"/>
          </a:p>
          <a:p>
            <a:pPr marL="0" indent="0">
              <a:buNone/>
            </a:pPr>
            <a:endParaRPr lang="en-US" sz="22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n-US" sz="22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sz="2200" dirty="0" smtClean="0">
                <a:solidFill>
                  <a:schemeClr val="tx2">
                    <a:lumMod val="50000"/>
                  </a:schemeClr>
                </a:solidFill>
              </a:rPr>
              <a:t>Line </a:t>
            </a:r>
            <a:r>
              <a:rPr lang="en-US" sz="2200" dirty="0">
                <a:solidFill>
                  <a:schemeClr val="tx2">
                    <a:lumMod val="50000"/>
                  </a:schemeClr>
                </a:solidFill>
              </a:rPr>
              <a:t>4</a:t>
            </a:r>
            <a:r>
              <a:rPr lang="en-US" sz="2200" dirty="0" smtClean="0">
                <a:solidFill>
                  <a:schemeClr val="tx2">
                    <a:lumMod val="50000"/>
                  </a:schemeClr>
                </a:solidFill>
              </a:rPr>
              <a:t>:</a:t>
            </a:r>
          </a:p>
          <a:p>
            <a:pPr marL="0" indent="0">
              <a:buNone/>
            </a:pPr>
            <a:r>
              <a:rPr lang="en-US" sz="2200" dirty="0"/>
              <a:t>curved</a:t>
            </a:r>
            <a:endParaRPr lang="en-US" sz="2200" dirty="0" smtClean="0"/>
          </a:p>
          <a:p>
            <a:pPr marL="0" indent="0">
              <a:buNone/>
            </a:pPr>
            <a:r>
              <a:rPr lang="en-US" sz="2200" dirty="0"/>
              <a:t>courses</a:t>
            </a:r>
            <a:endParaRPr lang="en-US" sz="2200" dirty="0" smtClean="0"/>
          </a:p>
          <a:p>
            <a:pPr marL="0" indent="0">
              <a:buNone/>
            </a:pPr>
            <a:r>
              <a:rPr lang="en-US" sz="2200" dirty="0" smtClean="0"/>
              <a:t>controlled</a:t>
            </a:r>
          </a:p>
          <a:p>
            <a:pPr marL="0" indent="0">
              <a:buNone/>
            </a:pPr>
            <a:endParaRPr lang="en-US" sz="2200" dirty="0">
              <a:solidFill>
                <a:srgbClr val="FFFF66"/>
              </a:solidFill>
            </a:endParaRPr>
          </a:p>
          <a:p>
            <a:pPr marL="0" indent="0">
              <a:buNone/>
            </a:pPr>
            <a:r>
              <a:rPr lang="en-US" sz="2200" dirty="0" smtClean="0">
                <a:solidFill>
                  <a:srgbClr val="FFFF66"/>
                </a:solidFill>
              </a:rPr>
              <a:t>markers</a:t>
            </a:r>
            <a:endParaRPr lang="en-US" sz="2200" dirty="0">
              <a:solidFill>
                <a:srgbClr val="FFFF66"/>
              </a:solidFill>
            </a:endParaRPr>
          </a:p>
          <a:p>
            <a:pPr marL="0" indent="0">
              <a:buNone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8300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33400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FFFF66"/>
                </a:solidFill>
              </a:rPr>
              <a:t>Present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FF66"/>
                </a:solidFill>
              </a:rPr>
              <a:t>tense</a:t>
            </a:r>
            <a:r>
              <a:rPr lang="en-US" dirty="0" smtClean="0"/>
              <a:t> words</a:t>
            </a:r>
          </a:p>
          <a:p>
            <a:pPr lvl="1"/>
            <a:r>
              <a:rPr lang="en-US" dirty="0" smtClean="0"/>
              <a:t>Words ending with </a:t>
            </a:r>
            <a:r>
              <a:rPr lang="en-US" dirty="0" err="1" smtClean="0">
                <a:solidFill>
                  <a:srgbClr val="FFFF66"/>
                </a:solidFill>
              </a:rPr>
              <a:t>ing</a:t>
            </a:r>
            <a:r>
              <a:rPr lang="en-US" dirty="0" smtClean="0"/>
              <a:t>.</a:t>
            </a:r>
          </a:p>
          <a:p>
            <a:pPr marL="978408" lvl="3" indent="0">
              <a:buNone/>
            </a:pPr>
            <a:endParaRPr lang="en-US" dirty="0"/>
          </a:p>
          <a:p>
            <a:r>
              <a:rPr lang="en-US" dirty="0" smtClean="0"/>
              <a:t>Creating </a:t>
            </a:r>
            <a:r>
              <a:rPr lang="en-US" dirty="0" smtClean="0">
                <a:solidFill>
                  <a:srgbClr val="FFFF66"/>
                </a:solidFill>
              </a:rPr>
              <a:t>past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FF66"/>
                </a:solidFill>
              </a:rPr>
              <a:t>tense</a:t>
            </a:r>
            <a:r>
              <a:rPr lang="en-US" dirty="0" smtClean="0"/>
              <a:t> words</a:t>
            </a:r>
          </a:p>
          <a:p>
            <a:pPr lvl="1"/>
            <a:r>
              <a:rPr lang="en-US" dirty="0" smtClean="0"/>
              <a:t>If a word ends with a silent </a:t>
            </a:r>
            <a:r>
              <a:rPr lang="en-US" dirty="0" smtClean="0">
                <a:solidFill>
                  <a:srgbClr val="FFFF66"/>
                </a:solidFill>
              </a:rPr>
              <a:t>e</a:t>
            </a:r>
            <a:r>
              <a:rPr lang="en-US" dirty="0" smtClean="0"/>
              <a:t>, then we drop the silent </a:t>
            </a:r>
            <a:r>
              <a:rPr lang="en-US" dirty="0" smtClean="0">
                <a:solidFill>
                  <a:srgbClr val="FFFF66"/>
                </a:solidFill>
              </a:rPr>
              <a:t>e</a:t>
            </a:r>
            <a:r>
              <a:rPr lang="en-US" dirty="0" smtClean="0"/>
              <a:t> and add </a:t>
            </a:r>
            <a:r>
              <a:rPr lang="en-US" dirty="0" smtClean="0">
                <a:solidFill>
                  <a:srgbClr val="FFFF66"/>
                </a:solidFill>
              </a:rPr>
              <a:t>ed</a:t>
            </a:r>
            <a:r>
              <a:rPr lang="en-US" dirty="0" smtClean="0"/>
              <a:t>.</a:t>
            </a:r>
          </a:p>
          <a:p>
            <a:pPr marL="393192" lvl="1" indent="0">
              <a:buNone/>
            </a:pPr>
            <a:endParaRPr lang="en-US" dirty="0" smtClean="0"/>
          </a:p>
          <a:p>
            <a:r>
              <a:rPr lang="en-US" dirty="0" smtClean="0"/>
              <a:t>Creating </a:t>
            </a:r>
            <a:r>
              <a:rPr lang="en-US" dirty="0" smtClean="0">
                <a:solidFill>
                  <a:srgbClr val="FFFF66"/>
                </a:solidFill>
              </a:rPr>
              <a:t>plural</a:t>
            </a:r>
            <a:r>
              <a:rPr lang="en-US" dirty="0" smtClean="0"/>
              <a:t> words</a:t>
            </a:r>
          </a:p>
          <a:p>
            <a:pPr lvl="1"/>
            <a:r>
              <a:rPr lang="en-US" dirty="0" smtClean="0"/>
              <a:t>If a word ends with </a:t>
            </a:r>
            <a:r>
              <a:rPr lang="en-US" dirty="0" smtClean="0">
                <a:solidFill>
                  <a:srgbClr val="FFFF66"/>
                </a:solidFill>
              </a:rPr>
              <a:t>s</a:t>
            </a:r>
            <a:r>
              <a:rPr lang="en-US" dirty="0" smtClean="0"/>
              <a:t>, we add </a:t>
            </a:r>
            <a:r>
              <a:rPr lang="en-US" dirty="0" err="1" smtClean="0">
                <a:solidFill>
                  <a:srgbClr val="FFFF66"/>
                </a:solidFill>
              </a:rPr>
              <a:t>es</a:t>
            </a:r>
            <a:r>
              <a:rPr lang="en-US" dirty="0" smtClean="0">
                <a:solidFill>
                  <a:srgbClr val="FFFF66"/>
                </a:solidFill>
              </a:rPr>
              <a:t> </a:t>
            </a:r>
            <a:r>
              <a:rPr lang="en-US" dirty="0" smtClean="0"/>
              <a:t>instead of </a:t>
            </a:r>
            <a:r>
              <a:rPr lang="en-US" dirty="0" smtClean="0">
                <a:solidFill>
                  <a:srgbClr val="FFFF66"/>
                </a:solidFill>
              </a:rPr>
              <a:t>s.</a:t>
            </a:r>
            <a:endParaRPr lang="en-US" dirty="0" smtClean="0"/>
          </a:p>
          <a:p>
            <a:pPr lvl="2"/>
            <a:r>
              <a:rPr lang="en-US" dirty="0" smtClean="0"/>
              <a:t>We don’t want to create a snake sound.</a:t>
            </a:r>
          </a:p>
          <a:p>
            <a:pPr lvl="2"/>
            <a:r>
              <a:rPr lang="en-US" dirty="0" smtClean="0">
                <a:solidFill>
                  <a:srgbClr val="92D050"/>
                </a:solidFill>
              </a:rPr>
              <a:t>If a word ends with </a:t>
            </a:r>
            <a:r>
              <a:rPr lang="en-US" dirty="0" err="1" smtClean="0">
                <a:solidFill>
                  <a:srgbClr val="FFFF66"/>
                </a:solidFill>
              </a:rPr>
              <a:t>sh</a:t>
            </a:r>
            <a:r>
              <a:rPr lang="en-US" dirty="0" smtClean="0">
                <a:solidFill>
                  <a:srgbClr val="FFFF66"/>
                </a:solidFill>
              </a:rPr>
              <a:t> </a:t>
            </a:r>
            <a:r>
              <a:rPr lang="en-US" dirty="0" smtClean="0">
                <a:solidFill>
                  <a:srgbClr val="92D050"/>
                </a:solidFill>
              </a:rPr>
              <a:t> </a:t>
            </a:r>
            <a:r>
              <a:rPr lang="en-US" dirty="0" err="1" smtClean="0">
                <a:solidFill>
                  <a:srgbClr val="FFFF66"/>
                </a:solidFill>
              </a:rPr>
              <a:t>ch</a:t>
            </a:r>
            <a:r>
              <a:rPr lang="en-US" dirty="0" smtClean="0">
                <a:solidFill>
                  <a:srgbClr val="92D050"/>
                </a:solidFill>
              </a:rPr>
              <a:t>, or </a:t>
            </a:r>
            <a:r>
              <a:rPr lang="en-US" dirty="0" smtClean="0">
                <a:solidFill>
                  <a:srgbClr val="FFFF66"/>
                </a:solidFill>
              </a:rPr>
              <a:t>x</a:t>
            </a:r>
            <a:r>
              <a:rPr lang="en-US" dirty="0" smtClean="0">
                <a:solidFill>
                  <a:srgbClr val="92D050"/>
                </a:solidFill>
              </a:rPr>
              <a:t>, we add </a:t>
            </a:r>
            <a:r>
              <a:rPr lang="en-US" dirty="0" err="1" smtClean="0">
                <a:solidFill>
                  <a:srgbClr val="FFFF66"/>
                </a:solidFill>
              </a:rPr>
              <a:t>es</a:t>
            </a:r>
            <a:r>
              <a:rPr lang="en-US" dirty="0" smtClean="0">
                <a:solidFill>
                  <a:srgbClr val="FFFF66"/>
                </a:solidFill>
              </a:rPr>
              <a:t> </a:t>
            </a:r>
            <a:r>
              <a:rPr lang="en-US" dirty="0" smtClean="0">
                <a:solidFill>
                  <a:srgbClr val="92D050"/>
                </a:solidFill>
              </a:rPr>
              <a:t>instead of </a:t>
            </a:r>
            <a:r>
              <a:rPr lang="en-US" dirty="0" smtClean="0">
                <a:solidFill>
                  <a:srgbClr val="FFFF66"/>
                </a:solidFill>
              </a:rPr>
              <a:t>s</a:t>
            </a:r>
            <a:r>
              <a:rPr lang="en-US" dirty="0" smtClean="0">
                <a:solidFill>
                  <a:srgbClr val="92D050"/>
                </a:solidFill>
              </a:rPr>
              <a:t>.</a:t>
            </a:r>
          </a:p>
          <a:p>
            <a:pPr marL="978408" lvl="3" indent="0">
              <a:buNone/>
            </a:pPr>
            <a:r>
              <a:rPr lang="en-US" dirty="0" smtClean="0">
                <a:solidFill>
                  <a:srgbClr val="92D050"/>
                </a:solidFill>
              </a:rPr>
              <a:t>	</a:t>
            </a:r>
            <a:r>
              <a:rPr lang="en-US" i="1" dirty="0" smtClean="0">
                <a:solidFill>
                  <a:srgbClr val="92D050"/>
                </a:solidFill>
              </a:rPr>
              <a:t>Example</a:t>
            </a:r>
            <a:r>
              <a:rPr lang="en-US" dirty="0" smtClean="0">
                <a:solidFill>
                  <a:srgbClr val="92D050"/>
                </a:solidFill>
              </a:rPr>
              <a:t>:  finish  -  finishes</a:t>
            </a:r>
          </a:p>
          <a:p>
            <a:pPr marL="978408" lvl="3" indent="0">
              <a:buNone/>
            </a:pPr>
            <a:r>
              <a:rPr lang="en-US" dirty="0" smtClean="0">
                <a:solidFill>
                  <a:srgbClr val="92D050"/>
                </a:solidFill>
              </a:rPr>
              <a:t>	</a:t>
            </a:r>
            <a:r>
              <a:rPr lang="en-US" i="1" dirty="0" smtClean="0">
                <a:solidFill>
                  <a:srgbClr val="92D050"/>
                </a:solidFill>
              </a:rPr>
              <a:t>Example:  </a:t>
            </a:r>
            <a:r>
              <a:rPr lang="en-US" dirty="0" smtClean="0">
                <a:solidFill>
                  <a:srgbClr val="92D050"/>
                </a:solidFill>
              </a:rPr>
              <a:t>ditch  -  ditches</a:t>
            </a:r>
          </a:p>
          <a:p>
            <a:pPr marL="978408" lvl="3" indent="0">
              <a:buNone/>
            </a:pPr>
            <a:r>
              <a:rPr lang="en-US" dirty="0" smtClean="0">
                <a:solidFill>
                  <a:srgbClr val="92D050"/>
                </a:solidFill>
              </a:rPr>
              <a:t>	</a:t>
            </a:r>
            <a:r>
              <a:rPr lang="en-US" i="1" dirty="0" smtClean="0">
                <a:solidFill>
                  <a:srgbClr val="92D050"/>
                </a:solidFill>
              </a:rPr>
              <a:t>Example:  </a:t>
            </a:r>
            <a:r>
              <a:rPr lang="en-US" dirty="0" smtClean="0">
                <a:solidFill>
                  <a:srgbClr val="92D050"/>
                </a:solidFill>
              </a:rPr>
              <a:t>mix  -  mixes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68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Vocabulary </a:t>
            </a:r>
            <a:r>
              <a:rPr lang="en-US" dirty="0" smtClean="0"/>
              <a:t>Words (new)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4" spcCol="457200">
            <a:normAutofit/>
          </a:bodyPr>
          <a:lstStyle/>
          <a:p>
            <a:pPr marL="0" indent="0">
              <a:buNone/>
            </a:pPr>
            <a:r>
              <a:rPr lang="en-US" sz="2200" dirty="0">
                <a:solidFill>
                  <a:schemeClr val="tx2">
                    <a:lumMod val="50000"/>
                  </a:schemeClr>
                </a:solidFill>
              </a:rPr>
              <a:t>Line 1</a:t>
            </a:r>
            <a:r>
              <a:rPr lang="en-US" sz="2200" dirty="0" smtClean="0">
                <a:solidFill>
                  <a:schemeClr val="tx2">
                    <a:lumMod val="50000"/>
                  </a:schemeClr>
                </a:solidFill>
              </a:rPr>
              <a:t>:</a:t>
            </a:r>
          </a:p>
          <a:p>
            <a:pPr marL="0" indent="0">
              <a:buNone/>
            </a:pPr>
            <a:r>
              <a:rPr lang="en-US" sz="2200" dirty="0" smtClean="0"/>
              <a:t>paints</a:t>
            </a:r>
          </a:p>
          <a:p>
            <a:pPr marL="0" indent="0">
              <a:buNone/>
            </a:pPr>
            <a:r>
              <a:rPr lang="en-US" sz="2200" dirty="0" smtClean="0"/>
              <a:t>stamps</a:t>
            </a:r>
          </a:p>
          <a:p>
            <a:pPr marL="0" indent="0">
              <a:buNone/>
            </a:pPr>
            <a:r>
              <a:rPr lang="en-US" sz="2200" dirty="0" smtClean="0"/>
              <a:t>ditches</a:t>
            </a:r>
            <a:r>
              <a:rPr lang="en-US" sz="2200" dirty="0"/>
              <a:t>	</a:t>
            </a:r>
            <a:endParaRPr lang="en-US" sz="2200" dirty="0" smtClean="0"/>
          </a:p>
          <a:p>
            <a:pPr marL="0" indent="0">
              <a:buNone/>
            </a:pPr>
            <a:endParaRPr lang="en-US" sz="2200" dirty="0"/>
          </a:p>
          <a:p>
            <a:pPr marL="0" indent="0">
              <a:buNone/>
            </a:pPr>
            <a:r>
              <a:rPr lang="en-US" sz="2200" dirty="0" smtClean="0">
                <a:solidFill>
                  <a:srgbClr val="FFFF66"/>
                </a:solidFill>
              </a:rPr>
              <a:t>cleaning</a:t>
            </a:r>
            <a:endParaRPr lang="en-US" sz="2200" dirty="0" smtClean="0"/>
          </a:p>
          <a:p>
            <a:pPr marL="0" indent="0">
              <a:buNone/>
            </a:pPr>
            <a:endParaRPr lang="en-US" sz="2200" dirty="0"/>
          </a:p>
          <a:p>
            <a:pPr marL="0" indent="0">
              <a:buNone/>
            </a:pPr>
            <a:endParaRPr lang="en-US" sz="2200" dirty="0" smtClean="0"/>
          </a:p>
          <a:p>
            <a:pPr marL="0" indent="0">
              <a:buNone/>
            </a:pPr>
            <a:endParaRPr lang="en-US" sz="22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n-US" sz="22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sz="2200" dirty="0" smtClean="0">
                <a:solidFill>
                  <a:schemeClr val="tx2">
                    <a:lumMod val="50000"/>
                  </a:schemeClr>
                </a:solidFill>
              </a:rPr>
              <a:t>Line </a:t>
            </a:r>
            <a:r>
              <a:rPr lang="en-US" sz="2200" dirty="0">
                <a:solidFill>
                  <a:schemeClr val="tx2">
                    <a:lumMod val="50000"/>
                  </a:schemeClr>
                </a:solidFill>
              </a:rPr>
              <a:t>2</a:t>
            </a:r>
            <a:r>
              <a:rPr lang="en-US" sz="2200" dirty="0" smtClean="0">
                <a:solidFill>
                  <a:schemeClr val="tx2">
                    <a:lumMod val="50000"/>
                  </a:schemeClr>
                </a:solidFill>
              </a:rPr>
              <a:t>:</a:t>
            </a:r>
          </a:p>
          <a:p>
            <a:pPr marL="0" indent="0">
              <a:buNone/>
            </a:pPr>
            <a:r>
              <a:rPr lang="en-US" sz="2200" dirty="0" smtClean="0"/>
              <a:t>grilling</a:t>
            </a:r>
          </a:p>
          <a:p>
            <a:pPr marL="0" indent="0">
              <a:buNone/>
            </a:pPr>
            <a:r>
              <a:rPr lang="en-US" sz="2200" dirty="0" smtClean="0"/>
              <a:t>buses</a:t>
            </a:r>
          </a:p>
          <a:p>
            <a:pPr marL="0" indent="0">
              <a:buNone/>
            </a:pPr>
            <a:r>
              <a:rPr lang="en-US" sz="2200" dirty="0" smtClean="0"/>
              <a:t>formed</a:t>
            </a:r>
            <a:r>
              <a:rPr lang="en-US" sz="2200" dirty="0"/>
              <a:t>	</a:t>
            </a:r>
            <a:endParaRPr lang="en-US" sz="2200" dirty="0" smtClean="0"/>
          </a:p>
          <a:p>
            <a:pPr marL="0" indent="0">
              <a:buNone/>
            </a:pPr>
            <a:endParaRPr lang="en-US" sz="2200" dirty="0" smtClean="0"/>
          </a:p>
          <a:p>
            <a:pPr marL="0" indent="0">
              <a:buNone/>
            </a:pPr>
            <a:r>
              <a:rPr lang="en-US" sz="2200" dirty="0" smtClean="0">
                <a:solidFill>
                  <a:srgbClr val="FFFF66"/>
                </a:solidFill>
              </a:rPr>
              <a:t>dishes</a:t>
            </a:r>
            <a:endParaRPr lang="en-US" sz="2200" dirty="0"/>
          </a:p>
          <a:p>
            <a:pPr marL="0" indent="0">
              <a:buNone/>
            </a:pPr>
            <a:endParaRPr lang="en-US" sz="2200" dirty="0" smtClean="0"/>
          </a:p>
          <a:p>
            <a:pPr marL="0" indent="0">
              <a:buNone/>
            </a:pPr>
            <a:endParaRPr lang="en-US" sz="22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n-US" sz="2200" dirty="0">
              <a:solidFill>
                <a:schemeClr val="tx2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n-US" sz="22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sz="2200" dirty="0" smtClean="0">
                <a:solidFill>
                  <a:schemeClr val="tx2">
                    <a:lumMod val="50000"/>
                  </a:schemeClr>
                </a:solidFill>
              </a:rPr>
              <a:t>Line </a:t>
            </a:r>
            <a:r>
              <a:rPr lang="en-US" sz="2200" dirty="0">
                <a:solidFill>
                  <a:schemeClr val="tx2">
                    <a:lumMod val="50000"/>
                  </a:schemeClr>
                </a:solidFill>
              </a:rPr>
              <a:t>3</a:t>
            </a:r>
            <a:r>
              <a:rPr lang="en-US" sz="2200" dirty="0" smtClean="0">
                <a:solidFill>
                  <a:schemeClr val="tx2">
                    <a:lumMod val="50000"/>
                  </a:schemeClr>
                </a:solidFill>
              </a:rPr>
              <a:t>:</a:t>
            </a:r>
          </a:p>
          <a:p>
            <a:pPr marL="0" indent="0">
              <a:buNone/>
            </a:pPr>
            <a:r>
              <a:rPr lang="en-US" sz="2200" dirty="0" smtClean="0"/>
              <a:t>planted</a:t>
            </a:r>
          </a:p>
          <a:p>
            <a:pPr marL="0" indent="0">
              <a:buNone/>
            </a:pPr>
            <a:r>
              <a:rPr lang="en-US" sz="2200" dirty="0" smtClean="0"/>
              <a:t>marched</a:t>
            </a:r>
          </a:p>
          <a:p>
            <a:pPr marL="0" indent="0">
              <a:buNone/>
            </a:pPr>
            <a:r>
              <a:rPr lang="en-US" sz="2200" dirty="0" smtClean="0"/>
              <a:t>wishes</a:t>
            </a:r>
          </a:p>
          <a:p>
            <a:pPr marL="0" indent="0">
              <a:buNone/>
            </a:pPr>
            <a:endParaRPr lang="en-US" sz="2200" dirty="0"/>
          </a:p>
          <a:p>
            <a:pPr marL="0" indent="0">
              <a:buNone/>
            </a:pPr>
            <a:r>
              <a:rPr lang="en-US" sz="2200" dirty="0" smtClean="0">
                <a:solidFill>
                  <a:srgbClr val="FFFF66"/>
                </a:solidFill>
              </a:rPr>
              <a:t>mixes</a:t>
            </a:r>
            <a:endParaRPr lang="en-US" sz="2200" dirty="0"/>
          </a:p>
          <a:p>
            <a:pPr marL="0" indent="0">
              <a:buNone/>
            </a:pPr>
            <a:endParaRPr lang="en-US" sz="2200" dirty="0"/>
          </a:p>
          <a:p>
            <a:pPr marL="0" indent="0">
              <a:buNone/>
            </a:pPr>
            <a:endParaRPr lang="en-US" sz="2200" dirty="0"/>
          </a:p>
          <a:p>
            <a:pPr marL="0" indent="0">
              <a:buNone/>
            </a:pPr>
            <a:endParaRPr lang="en-US" sz="22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n-US" sz="22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sz="2200" dirty="0" smtClean="0">
                <a:solidFill>
                  <a:schemeClr val="tx2">
                    <a:lumMod val="50000"/>
                  </a:schemeClr>
                </a:solidFill>
              </a:rPr>
              <a:t>Line </a:t>
            </a:r>
            <a:r>
              <a:rPr lang="en-US" sz="2200" dirty="0">
                <a:solidFill>
                  <a:schemeClr val="tx2">
                    <a:lumMod val="50000"/>
                  </a:schemeClr>
                </a:solidFill>
              </a:rPr>
              <a:t>4</a:t>
            </a:r>
            <a:r>
              <a:rPr lang="en-US" sz="2200" dirty="0" smtClean="0">
                <a:solidFill>
                  <a:schemeClr val="tx2">
                    <a:lumMod val="50000"/>
                  </a:schemeClr>
                </a:solidFill>
              </a:rPr>
              <a:t>:</a:t>
            </a:r>
          </a:p>
          <a:p>
            <a:pPr marL="0" indent="0">
              <a:buNone/>
            </a:pPr>
            <a:r>
              <a:rPr lang="en-US" sz="2200" dirty="0" smtClean="0"/>
              <a:t>washing</a:t>
            </a:r>
          </a:p>
          <a:p>
            <a:pPr marL="0" indent="0">
              <a:buNone/>
            </a:pPr>
            <a:r>
              <a:rPr lang="en-US" sz="2200" dirty="0" smtClean="0"/>
              <a:t>laughed</a:t>
            </a:r>
          </a:p>
          <a:p>
            <a:pPr marL="0" indent="0">
              <a:buNone/>
            </a:pPr>
            <a:r>
              <a:rPr lang="en-US" sz="2200" dirty="0" smtClean="0"/>
              <a:t>fixed</a:t>
            </a:r>
          </a:p>
          <a:p>
            <a:pPr marL="0" indent="0">
              <a:buNone/>
            </a:pPr>
            <a:endParaRPr lang="en-US" sz="2200" dirty="0">
              <a:solidFill>
                <a:srgbClr val="FFFF66"/>
              </a:solidFill>
            </a:endParaRPr>
          </a:p>
          <a:p>
            <a:pPr marL="0" indent="0">
              <a:buNone/>
            </a:pPr>
            <a:r>
              <a:rPr lang="en-US" sz="2200" dirty="0" smtClean="0">
                <a:solidFill>
                  <a:srgbClr val="FFFF66"/>
                </a:solidFill>
              </a:rPr>
              <a:t>finished</a:t>
            </a:r>
            <a:endParaRPr lang="en-US" sz="2200" dirty="0">
              <a:solidFill>
                <a:srgbClr val="FFFF66"/>
              </a:solidFill>
            </a:endParaRPr>
          </a:p>
          <a:p>
            <a:pPr marL="0" indent="0">
              <a:buNone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734425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0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1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2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3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5" end="3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Inflectional endings can change word meaning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Examples:</a:t>
            </a:r>
          </a:p>
          <a:p>
            <a:pPr lvl="1"/>
            <a:r>
              <a:rPr lang="en-US" dirty="0" smtClean="0"/>
              <a:t>I like to take care of my </a:t>
            </a:r>
            <a:r>
              <a:rPr lang="en-US" dirty="0" smtClean="0">
                <a:solidFill>
                  <a:srgbClr val="FFFF66"/>
                </a:solidFill>
              </a:rPr>
              <a:t>plants</a:t>
            </a:r>
            <a:r>
              <a:rPr lang="en-US" dirty="0" smtClean="0"/>
              <a:t>. </a:t>
            </a:r>
          </a:p>
          <a:p>
            <a:pPr lvl="2"/>
            <a:r>
              <a:rPr lang="en-US" dirty="0" smtClean="0"/>
              <a:t>The word </a:t>
            </a:r>
            <a:r>
              <a:rPr lang="en-US" dirty="0" smtClean="0">
                <a:solidFill>
                  <a:srgbClr val="FFFF66"/>
                </a:solidFill>
              </a:rPr>
              <a:t>plants</a:t>
            </a:r>
            <a:r>
              <a:rPr lang="en-US" dirty="0" smtClean="0"/>
              <a:t> is a noun (thing).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I </a:t>
            </a:r>
            <a:r>
              <a:rPr lang="en-US" dirty="0" smtClean="0">
                <a:solidFill>
                  <a:srgbClr val="FFFF66"/>
                </a:solidFill>
              </a:rPr>
              <a:t>planted</a:t>
            </a:r>
            <a:r>
              <a:rPr lang="en-US" dirty="0" smtClean="0"/>
              <a:t> some flowers.   </a:t>
            </a:r>
            <a:endParaRPr lang="en-US" dirty="0"/>
          </a:p>
          <a:p>
            <a:pPr lvl="2"/>
            <a:r>
              <a:rPr lang="en-US" dirty="0" smtClean="0"/>
              <a:t>The word </a:t>
            </a:r>
            <a:r>
              <a:rPr lang="en-US" dirty="0" smtClean="0">
                <a:solidFill>
                  <a:srgbClr val="FFFF66"/>
                </a:solidFill>
              </a:rPr>
              <a:t>planted</a:t>
            </a:r>
            <a:r>
              <a:rPr lang="en-US" dirty="0" smtClean="0"/>
              <a:t> is a verb (action).</a:t>
            </a:r>
          </a:p>
          <a:p>
            <a:pPr lvl="2"/>
            <a:endParaRPr lang="en-US" dirty="0"/>
          </a:p>
          <a:p>
            <a:pPr lvl="1"/>
            <a:r>
              <a:rPr lang="en-US" dirty="0" smtClean="0"/>
              <a:t>Same root word for both with different inflectional endings.</a:t>
            </a:r>
          </a:p>
          <a:p>
            <a:pPr lvl="2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1432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Inflectional endings can change word meaning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Examples:</a:t>
            </a:r>
          </a:p>
          <a:p>
            <a:pPr lvl="1"/>
            <a:r>
              <a:rPr lang="en-US" dirty="0" smtClean="0"/>
              <a:t>I am washing the </a:t>
            </a:r>
            <a:r>
              <a:rPr lang="en-US" dirty="0" smtClean="0">
                <a:solidFill>
                  <a:srgbClr val="FFFF66"/>
                </a:solidFill>
              </a:rPr>
              <a:t>dishes</a:t>
            </a:r>
            <a:r>
              <a:rPr lang="en-US" dirty="0" smtClean="0"/>
              <a:t>. </a:t>
            </a:r>
          </a:p>
          <a:p>
            <a:pPr lvl="2"/>
            <a:r>
              <a:rPr lang="en-US" dirty="0" smtClean="0"/>
              <a:t>The word </a:t>
            </a:r>
            <a:r>
              <a:rPr lang="en-US" dirty="0" smtClean="0">
                <a:solidFill>
                  <a:srgbClr val="FFFF66"/>
                </a:solidFill>
              </a:rPr>
              <a:t>dishes </a:t>
            </a:r>
            <a:r>
              <a:rPr lang="en-US" dirty="0" smtClean="0"/>
              <a:t>is a noun (thing).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I </a:t>
            </a:r>
            <a:r>
              <a:rPr lang="en-US" dirty="0" smtClean="0">
                <a:solidFill>
                  <a:srgbClr val="FFFF66"/>
                </a:solidFill>
              </a:rPr>
              <a:t>dished </a:t>
            </a:r>
            <a:r>
              <a:rPr lang="en-US" dirty="0" smtClean="0"/>
              <a:t>up the food.   </a:t>
            </a:r>
            <a:endParaRPr lang="en-US" dirty="0"/>
          </a:p>
          <a:p>
            <a:pPr lvl="2"/>
            <a:r>
              <a:rPr lang="en-US" dirty="0" smtClean="0"/>
              <a:t>The word </a:t>
            </a:r>
            <a:r>
              <a:rPr lang="en-US" dirty="0" smtClean="0">
                <a:solidFill>
                  <a:srgbClr val="FFFF66"/>
                </a:solidFill>
              </a:rPr>
              <a:t>dished </a:t>
            </a:r>
            <a:r>
              <a:rPr lang="en-US" dirty="0" smtClean="0"/>
              <a:t>is a verb (action).</a:t>
            </a:r>
          </a:p>
          <a:p>
            <a:pPr lvl="2"/>
            <a:endParaRPr lang="en-US" dirty="0"/>
          </a:p>
          <a:p>
            <a:pPr lvl="1"/>
            <a:r>
              <a:rPr lang="en-US" dirty="0" smtClean="0">
                <a:solidFill>
                  <a:srgbClr val="FFFF66"/>
                </a:solidFill>
              </a:rPr>
              <a:t>Dish</a:t>
            </a:r>
            <a:r>
              <a:rPr lang="en-US" dirty="0" smtClean="0"/>
              <a:t> is the root word for both, but they have different inflectional endings.</a:t>
            </a:r>
          </a:p>
          <a:p>
            <a:pPr lvl="2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6034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288</TotalTime>
  <Words>885</Words>
  <Application>Microsoft Office PowerPoint</Application>
  <PresentationFormat>On-screen Show (4:3)</PresentationFormat>
  <Paragraphs>209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Flow</vt:lpstr>
      <vt:lpstr>Vocabulary Words</vt:lpstr>
      <vt:lpstr>Learning Outcomes</vt:lpstr>
      <vt:lpstr>Examples</vt:lpstr>
      <vt:lpstr>Review</vt:lpstr>
      <vt:lpstr>Vocabulary Words</vt:lpstr>
      <vt:lpstr>PowerPoint Presentation</vt:lpstr>
      <vt:lpstr>Vocabulary Words (new)</vt:lpstr>
      <vt:lpstr>Inflectional endings can change word meaning</vt:lpstr>
      <vt:lpstr>Inflectional endings can change word meaning continued</vt:lpstr>
      <vt:lpstr>Review</vt:lpstr>
      <vt:lpstr>Homework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Vocabulary Words</dc:title>
  <dc:creator>Steebers</dc:creator>
  <cp:lastModifiedBy>Steebers</cp:lastModifiedBy>
  <cp:revision>26</cp:revision>
  <cp:lastPrinted>2011-10-19T22:02:01Z</cp:lastPrinted>
  <dcterms:created xsi:type="dcterms:W3CDTF">2011-10-13T22:18:36Z</dcterms:created>
  <dcterms:modified xsi:type="dcterms:W3CDTF">2011-11-01T22:46:11Z</dcterms:modified>
</cp:coreProperties>
</file>